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jvB8rv8JOpqa5FNV1SMV6Ipv6P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naturefreedom.org.au/" TargetMode="External"/><Relationship Id="rId4" Type="http://schemas.openxmlformats.org/officeDocument/2006/relationships/hyperlink" Target="mailto:mathew@naturefreedom.org.au" TargetMode="External"/><Relationship Id="rId5" Type="http://schemas.openxmlformats.org/officeDocument/2006/relationships/hyperlink" Target="http://www.facebook.com/naturefreedom/" TargetMode="External"/><Relationship Id="rId6" Type="http://schemas.openxmlformats.org/officeDocument/2006/relationships/hyperlink" Target="http://www.linkedin.com/company/nature-freedom" TargetMode="External"/><Relationship Id="rId7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Relationship Id="rId5" Type="http://schemas.openxmlformats.org/officeDocument/2006/relationships/image" Target="../media/image3.jpg"/><Relationship Id="rId6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12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8" name="Google Shape;98;p1"/>
          <p:cNvCxnSpPr/>
          <p:nvPr/>
        </p:nvCxnSpPr>
        <p:spPr>
          <a:xfrm>
            <a:off x="2962638" y="5095029"/>
            <a:ext cx="64008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" name="Google Shape;99;p1"/>
          <p:cNvSpPr txBox="1"/>
          <p:nvPr>
            <p:ph type="ctrTitle"/>
          </p:nvPr>
        </p:nvSpPr>
        <p:spPr>
          <a:xfrm>
            <a:off x="1179554" y="4164495"/>
            <a:ext cx="9966960" cy="8184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AU" sz="5400">
                <a:solidFill>
                  <a:schemeClr val="accent1"/>
                </a:solidFill>
              </a:rPr>
              <a:t>Inclusion and Access in Outdoors</a:t>
            </a:r>
            <a:endParaRPr sz="5400">
              <a:solidFill>
                <a:schemeClr val="accent1"/>
              </a:solidFill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 b="0" l="1278" r="0" t="0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 txBox="1"/>
          <p:nvPr>
            <p:ph idx="1" type="subTitle"/>
          </p:nvPr>
        </p:nvSpPr>
        <p:spPr>
          <a:xfrm>
            <a:off x="694225" y="5281375"/>
            <a:ext cx="10833900" cy="1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5"/>
              <a:buNone/>
            </a:pPr>
            <a:r>
              <a:rPr lang="en-AU" sz="1725">
                <a:solidFill>
                  <a:schemeClr val="accent1"/>
                </a:solidFill>
              </a:rPr>
              <a:t>The Staffing Advantage – Grow your business’ success through inclusive employment and diversity</a:t>
            </a:r>
            <a:endParaRPr sz="2200"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5"/>
              <a:buNone/>
            </a:pPr>
            <a:r>
              <a:rPr lang="en-AU" sz="1725">
                <a:solidFill>
                  <a:schemeClr val="accent1"/>
                </a:solidFill>
              </a:rPr>
              <a:t>Thursday 24</a:t>
            </a:r>
            <a:r>
              <a:rPr baseline="30000" lang="en-AU" sz="1725">
                <a:solidFill>
                  <a:schemeClr val="accent1"/>
                </a:solidFill>
              </a:rPr>
              <a:t>th</a:t>
            </a:r>
            <a:r>
              <a:rPr lang="en-AU" sz="1725">
                <a:solidFill>
                  <a:schemeClr val="accent1"/>
                </a:solidFill>
              </a:rPr>
              <a:t> March 2022</a:t>
            </a:r>
            <a:endParaRPr sz="2200"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5"/>
              <a:buNone/>
            </a:pPr>
            <a:r>
              <a:rPr lang="en-AU" sz="1725">
                <a:solidFill>
                  <a:schemeClr val="accent1"/>
                </a:solidFill>
              </a:rPr>
              <a:t>Delivered by Mathew Townsend</a:t>
            </a:r>
            <a:endParaRPr sz="2200"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5"/>
              <a:buNone/>
            </a:pPr>
            <a:r>
              <a:rPr lang="en-AU" sz="1725">
                <a:solidFill>
                  <a:schemeClr val="accent1"/>
                </a:solidFill>
              </a:rPr>
              <a:t>Founder and CEO, Nature Freedom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0"/>
          <p:cNvSpPr txBox="1"/>
          <p:nvPr>
            <p:ph type="title"/>
          </p:nvPr>
        </p:nvSpPr>
        <p:spPr>
          <a:xfrm>
            <a:off x="838201" y="365125"/>
            <a:ext cx="5251316" cy="1807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AU">
                <a:solidFill>
                  <a:schemeClr val="lt1"/>
                </a:solidFill>
              </a:rPr>
              <a:t>Thank you</a:t>
            </a:r>
            <a:endParaRPr/>
          </a:p>
        </p:txBody>
      </p:sp>
      <p:sp>
        <p:nvSpPr>
          <p:cNvPr id="221" name="Google Shape;221;p10"/>
          <p:cNvSpPr txBox="1"/>
          <p:nvPr>
            <p:ph idx="1" type="body"/>
          </p:nvPr>
        </p:nvSpPr>
        <p:spPr>
          <a:xfrm>
            <a:off x="838200" y="2040575"/>
            <a:ext cx="5577900" cy="41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AU" sz="2000">
                <a:solidFill>
                  <a:schemeClr val="lt1"/>
                </a:solidFill>
              </a:rPr>
              <a:t>Mathew Townsend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AU" sz="2000">
                <a:solidFill>
                  <a:schemeClr val="lt1"/>
                </a:solidFill>
              </a:rPr>
              <a:t>Founder and CEO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AU" sz="2000">
                <a:solidFill>
                  <a:schemeClr val="lt1"/>
                </a:solidFill>
              </a:rPr>
              <a:t>Nature Freedom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AU" sz="2000">
                <a:solidFill>
                  <a:schemeClr val="lt1"/>
                </a:solidFill>
              </a:rPr>
              <a:t>W: </a:t>
            </a:r>
            <a:r>
              <a:rPr lang="en-AU" sz="20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www.naturefreedom.org.au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AU" sz="2000">
                <a:solidFill>
                  <a:schemeClr val="lt1"/>
                </a:solidFill>
              </a:rPr>
              <a:t>E: </a:t>
            </a:r>
            <a:r>
              <a:rPr lang="en-AU" sz="20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mathew@naturefreedom.org.au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AU" sz="2000">
                <a:solidFill>
                  <a:schemeClr val="lt1"/>
                </a:solidFill>
              </a:rPr>
              <a:t>F: </a:t>
            </a:r>
            <a:r>
              <a:rPr lang="en-AU" sz="2000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www.facebook.com/naturefreedom/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AU" sz="2000">
                <a:solidFill>
                  <a:schemeClr val="lt1"/>
                </a:solidFill>
              </a:rPr>
              <a:t>L: </a:t>
            </a:r>
            <a:r>
              <a:rPr b="0" i="0" lang="en-AU" sz="2000" u="sng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www.linkedin.com/company/nature-freedom</a:t>
            </a:r>
            <a:r>
              <a:rPr b="0" i="0" lang="en-AU" sz="2000">
                <a:solidFill>
                  <a:schemeClr val="lt1"/>
                </a:solidFill>
              </a:rPr>
              <a:t>/</a:t>
            </a:r>
            <a:endParaRPr b="0" i="0"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AU" sz="2000">
                <a:solidFill>
                  <a:schemeClr val="lt1"/>
                </a:solidFill>
              </a:rPr>
              <a:t>PO Box 4066 Gumdale QLD 4154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Logo&#10;&#10;Description automatically generated" id="222" name="Google Shape;222;p10"/>
          <p:cNvPicPr preferRelativeResize="0"/>
          <p:nvPr/>
        </p:nvPicPr>
        <p:blipFill rotWithShape="1">
          <a:blip r:embed="rId7">
            <a:alphaModFix/>
          </a:blip>
          <a:srcRect b="3316" l="0" r="2" t="8125"/>
          <a:stretch/>
        </p:blipFill>
        <p:spPr>
          <a:xfrm>
            <a:off x="6229215" y="10"/>
            <a:ext cx="5962785" cy="6858000"/>
          </a:xfrm>
          <a:custGeom>
            <a:rect b="b" l="l" r="r" t="t"/>
            <a:pathLst>
              <a:path extrusionOk="0" h="6858000" w="5962785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>
            <p:ph type="title"/>
          </p:nvPr>
        </p:nvSpPr>
        <p:spPr>
          <a:xfrm>
            <a:off x="4965430" y="629268"/>
            <a:ext cx="6586491" cy="128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AU"/>
              <a:t>A journey from the past</a:t>
            </a:r>
            <a:endParaRPr/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 b="0" l="6531" r="6532" t="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2"/>
          <p:cNvCxnSpPr/>
          <p:nvPr/>
        </p:nvCxnSpPr>
        <p:spPr>
          <a:xfrm>
            <a:off x="5080934" y="2115117"/>
            <a:ext cx="6309360" cy="0"/>
          </a:xfrm>
          <a:prstGeom prst="straightConnector1">
            <a:avLst/>
          </a:prstGeom>
          <a:noFill/>
          <a:ln cap="flat" cmpd="sng" w="19050">
            <a:solidFill>
              <a:srgbClr val="66ACB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09" name="Google Shape;109;p2"/>
          <p:cNvGrpSpPr/>
          <p:nvPr/>
        </p:nvGrpSpPr>
        <p:grpSpPr>
          <a:xfrm>
            <a:off x="4965431" y="2453079"/>
            <a:ext cx="6586489" cy="3756060"/>
            <a:chOff x="0" y="14679"/>
            <a:chExt cx="6586489" cy="3756060"/>
          </a:xfrm>
        </p:grpSpPr>
        <p:sp>
          <p:nvSpPr>
            <p:cNvPr id="110" name="Google Shape;110;p2"/>
            <p:cNvSpPr/>
            <p:nvPr/>
          </p:nvSpPr>
          <p:spPr>
            <a:xfrm>
              <a:off x="0" y="14679"/>
              <a:ext cx="6586489" cy="1209780"/>
            </a:xfrm>
            <a:prstGeom prst="roundRect">
              <a:avLst>
                <a:gd fmla="val 16667" name="adj"/>
              </a:avLst>
            </a:prstGeom>
            <a:solidFill>
              <a:srgbClr val="00A28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59057" y="73736"/>
              <a:ext cx="6468375" cy="1091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en-AU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Born without a disability. Diagnosed with profound to severe hearing loss at 18 months old, and mild case of Asperger’s at 12 years old.</a:t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0" y="1287819"/>
              <a:ext cx="6586489" cy="1209780"/>
            </a:xfrm>
            <a:prstGeom prst="roundRect">
              <a:avLst>
                <a:gd fmla="val 16667" name="adj"/>
              </a:avLst>
            </a:prstGeom>
            <a:solidFill>
              <a:srgbClr val="00A28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59057" y="1346876"/>
              <a:ext cx="6468375" cy="1091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en-AU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Attended integrated primary school, and mainstream high school</a:t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0" y="2560959"/>
              <a:ext cx="6586489" cy="1209780"/>
            </a:xfrm>
            <a:prstGeom prst="roundRect">
              <a:avLst>
                <a:gd fmla="val 16667" name="adj"/>
              </a:avLst>
            </a:prstGeom>
            <a:solidFill>
              <a:srgbClr val="00A28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59057" y="2620016"/>
              <a:ext cx="6468375" cy="1091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en-AU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Participated in recreational camps for deaf students</a:t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 b="4360" l="0" r="0" t="4360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>
            <p:ph type="title"/>
          </p:nvPr>
        </p:nvSpPr>
        <p:spPr>
          <a:xfrm>
            <a:off x="804998" y="798445"/>
            <a:ext cx="4803636" cy="13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AU">
                <a:solidFill>
                  <a:srgbClr val="000000"/>
                </a:solidFill>
              </a:rPr>
              <a:t>Challenges and barriers</a:t>
            </a:r>
            <a:endParaRPr/>
          </a:p>
        </p:txBody>
      </p:sp>
      <p:grpSp>
        <p:nvGrpSpPr>
          <p:cNvPr id="123" name="Google Shape;123;p3"/>
          <p:cNvGrpSpPr/>
          <p:nvPr/>
        </p:nvGrpSpPr>
        <p:grpSpPr>
          <a:xfrm>
            <a:off x="804997" y="2394997"/>
            <a:ext cx="4706803" cy="3543120"/>
            <a:chOff x="0" y="122854"/>
            <a:chExt cx="4706803" cy="3543120"/>
          </a:xfrm>
        </p:grpSpPr>
        <p:sp>
          <p:nvSpPr>
            <p:cNvPr id="124" name="Google Shape;124;p3"/>
            <p:cNvSpPr/>
            <p:nvPr/>
          </p:nvSpPr>
          <p:spPr>
            <a:xfrm>
              <a:off x="0" y="122854"/>
              <a:ext cx="4706803" cy="556920"/>
            </a:xfrm>
            <a:prstGeom prst="roundRect">
              <a:avLst>
                <a:gd fmla="val 16667" name="adj"/>
              </a:avLst>
            </a:prstGeom>
            <a:solidFill>
              <a:srgbClr val="458B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3"/>
            <p:cNvSpPr txBox="1"/>
            <p:nvPr/>
          </p:nvSpPr>
          <p:spPr>
            <a:xfrm>
              <a:off x="27187" y="150041"/>
              <a:ext cx="4652429" cy="502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AU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Wear hearing aids in both ears – does not mean I can hear well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0" y="720094"/>
              <a:ext cx="4706803" cy="556920"/>
            </a:xfrm>
            <a:prstGeom prst="roundRect">
              <a:avLst>
                <a:gd fmla="val 16667" name="adj"/>
              </a:avLst>
            </a:prstGeom>
            <a:solidFill>
              <a:srgbClr val="568E4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 txBox="1"/>
            <p:nvPr/>
          </p:nvSpPr>
          <p:spPr>
            <a:xfrm>
              <a:off x="27187" y="747281"/>
              <a:ext cx="4652429" cy="502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AU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Asperger’s is now classified as high-functioning Autism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0" y="1317334"/>
              <a:ext cx="4706803" cy="556920"/>
            </a:xfrm>
            <a:prstGeom prst="roundRect">
              <a:avLst>
                <a:gd fmla="val 16667" name="adj"/>
              </a:avLst>
            </a:prstGeom>
            <a:solidFill>
              <a:srgbClr val="6E924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3"/>
            <p:cNvSpPr txBox="1"/>
            <p:nvPr/>
          </p:nvSpPr>
          <p:spPr>
            <a:xfrm>
              <a:off x="27187" y="1344521"/>
              <a:ext cx="4652429" cy="502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AU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Faced prejudice and discrimination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0" y="1914574"/>
              <a:ext cx="4706803" cy="556920"/>
            </a:xfrm>
            <a:prstGeom prst="roundRect">
              <a:avLst>
                <a:gd fmla="val 16667" name="adj"/>
              </a:avLst>
            </a:prstGeom>
            <a:solidFill>
              <a:srgbClr val="8B973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27187" y="1941761"/>
              <a:ext cx="4652429" cy="502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AU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Communication and social challenges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0" y="2511814"/>
              <a:ext cx="4706803" cy="556920"/>
            </a:xfrm>
            <a:prstGeom prst="roundRect">
              <a:avLst>
                <a:gd fmla="val 16667" name="adj"/>
              </a:avLst>
            </a:prstGeom>
            <a:solidFill>
              <a:srgbClr val="9B8E3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 txBox="1"/>
            <p:nvPr/>
          </p:nvSpPr>
          <p:spPr>
            <a:xfrm>
              <a:off x="27187" y="2539001"/>
              <a:ext cx="4652429" cy="502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AU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Was a statistic of 83% of Autistic people in Australia are in poverty and prolonged unemployment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0" y="3109054"/>
              <a:ext cx="4706803" cy="556920"/>
            </a:xfrm>
            <a:prstGeom prst="roundRect">
              <a:avLst>
                <a:gd fmla="val 16667" name="adj"/>
              </a:avLst>
            </a:prstGeom>
            <a:solidFill>
              <a:srgbClr val="A0733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27187" y="3136241"/>
              <a:ext cx="4652429" cy="502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AU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Making friends and finding a girlfriend was hardest challenge I faced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 txBox="1"/>
          <p:nvPr>
            <p:ph type="title"/>
          </p:nvPr>
        </p:nvSpPr>
        <p:spPr>
          <a:xfrm>
            <a:off x="1136397" y="914399"/>
            <a:ext cx="6173262" cy="7859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AU" sz="4000">
                <a:solidFill>
                  <a:schemeClr val="lt1"/>
                </a:solidFill>
              </a:rPr>
              <a:t>Discovering the journey</a:t>
            </a:r>
            <a:endParaRPr/>
          </a:p>
        </p:txBody>
      </p:sp>
      <p:sp>
        <p:nvSpPr>
          <p:cNvPr id="142" name="Google Shape;142;p4"/>
          <p:cNvSpPr txBox="1"/>
          <p:nvPr>
            <p:ph idx="1" type="body"/>
          </p:nvPr>
        </p:nvSpPr>
        <p:spPr>
          <a:xfrm>
            <a:off x="1136400" y="1872275"/>
            <a:ext cx="6173400" cy="4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49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AU" sz="2000"/>
              <a:t>After years of being socially isolated and rejected from career aspirations in outdoor and environmental space I decided to start my own business</a:t>
            </a:r>
            <a:endParaRPr sz="2900"/>
          </a:p>
          <a:p>
            <a:pPr indent="-2349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AU" sz="2000"/>
              <a:t>Founded in May 2017 – 5 years milestone in May 2022. </a:t>
            </a:r>
            <a:endParaRPr sz="2900"/>
          </a:p>
          <a:p>
            <a:pPr indent="-2349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AU" sz="2000"/>
              <a:t>Aim to build a community of like-minded individuals to share passions in nature and outdoor activities</a:t>
            </a:r>
            <a:endParaRPr sz="2900"/>
          </a:p>
          <a:p>
            <a:pPr indent="-2349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AU" sz="2000"/>
              <a:t>Making friends, building connections and innovative employment opportunities are key focus</a:t>
            </a:r>
            <a:endParaRPr sz="2900"/>
          </a:p>
          <a:p>
            <a:pPr indent="-2349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AU" sz="2000"/>
              <a:t>Vision – to create meaningful environmental impact and employment opportunities. </a:t>
            </a:r>
            <a:endParaRPr sz="2900"/>
          </a:p>
        </p:txBody>
      </p:sp>
      <p:pic>
        <p:nvPicPr>
          <p:cNvPr descr="A person speaking into a microphone&#10;&#10;Description automatically generated with medium confidence" id="143" name="Google Shape;143;p4"/>
          <p:cNvPicPr preferRelativeResize="0"/>
          <p:nvPr/>
        </p:nvPicPr>
        <p:blipFill rotWithShape="1">
          <a:blip r:embed="rId3">
            <a:alphaModFix/>
          </a:blip>
          <a:srcRect b="1" l="24677" r="32927" t="0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"/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rgbClr val="007968"/>
              </a:gs>
              <a:gs pos="100000">
                <a:srgbClr val="007968"/>
              </a:gs>
            </a:gsLst>
            <a:lin ang="15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/>
          <p:nvPr/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5882"/>
                </a:srgbClr>
              </a:gs>
              <a:gs pos="19000">
                <a:srgbClr val="000000">
                  <a:alpha val="45882"/>
                </a:srgbClr>
              </a:gs>
              <a:gs pos="99000">
                <a:schemeClr val="accent1"/>
              </a:gs>
              <a:gs pos="100000">
                <a:schemeClr val="accent1"/>
              </a:gs>
            </a:gsLst>
            <a:lin ang="13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 txBox="1"/>
          <p:nvPr>
            <p:ph type="title"/>
          </p:nvPr>
        </p:nvSpPr>
        <p:spPr>
          <a:xfrm>
            <a:off x="619760" y="764373"/>
            <a:ext cx="5154508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AU" sz="4000"/>
              <a:t>What services we offer?</a:t>
            </a:r>
            <a:endParaRPr/>
          </a:p>
        </p:txBody>
      </p:sp>
      <p:sp>
        <p:nvSpPr>
          <p:cNvPr id="152" name="Google Shape;152;p5"/>
          <p:cNvSpPr txBox="1"/>
          <p:nvPr>
            <p:ph idx="1" type="body"/>
          </p:nvPr>
        </p:nvSpPr>
        <p:spPr>
          <a:xfrm>
            <a:off x="619760" y="2194560"/>
            <a:ext cx="5154507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r>
              <a:rPr lang="en-AU" sz="1700"/>
              <a:t>Focus on social inclusion and employment ambitions. Programs are either free and low-cost/affordable.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r>
              <a:rPr lang="en-AU" sz="1700"/>
              <a:t>Deliver as both community service and environmental services.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r>
              <a:rPr lang="en-AU" sz="1700"/>
              <a:t>Our programs and projects are: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AU" sz="1700"/>
              <a:t>Inclusive paddling (kayaking and canoeing)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AU" sz="1700"/>
              <a:t>Inclusive Bushwalking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AU" sz="1700"/>
              <a:t>Inclusive Adventure trips (multiday inc)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AU" sz="1700"/>
              <a:t>Environmental crafts and nature workshops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AU" sz="1700"/>
              <a:t>Volunteer programs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en-AU" sz="1700"/>
              <a:t>Community partnership social programs</a:t>
            </a:r>
            <a:endParaRPr/>
          </a:p>
        </p:txBody>
      </p:sp>
      <p:pic>
        <p:nvPicPr>
          <p:cNvPr descr="A picture containing person, outdoor, child&#10;&#10;Description automatically generated" id="153" name="Google Shape;153;p5"/>
          <p:cNvPicPr preferRelativeResize="0"/>
          <p:nvPr/>
        </p:nvPicPr>
        <p:blipFill rotWithShape="1">
          <a:blip r:embed="rId3">
            <a:alphaModFix/>
          </a:blip>
          <a:srcRect b="3" l="14805" r="2060" t="0"/>
          <a:stretch/>
        </p:blipFill>
        <p:spPr>
          <a:xfrm>
            <a:off x="6417731" y="10"/>
            <a:ext cx="3270176" cy="3933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wearing a hat and sunglasses&#10;&#10;Description automatically generated with medium confidence" id="154" name="Google Shape;154;p5"/>
          <p:cNvPicPr preferRelativeResize="0"/>
          <p:nvPr/>
        </p:nvPicPr>
        <p:blipFill rotWithShape="1">
          <a:blip r:embed="rId4">
            <a:alphaModFix/>
          </a:blip>
          <a:srcRect b="-1" l="10360" r="36235" t="0"/>
          <a:stretch/>
        </p:blipFill>
        <p:spPr>
          <a:xfrm>
            <a:off x="9782174" y="10"/>
            <a:ext cx="2409826" cy="25382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ree, outdoor, water mill, outdoor object&#10;&#10;Description automatically generated" id="155" name="Google Shape;155;p5"/>
          <p:cNvPicPr preferRelativeResize="0"/>
          <p:nvPr/>
        </p:nvPicPr>
        <p:blipFill rotWithShape="1">
          <a:blip r:embed="rId5">
            <a:alphaModFix/>
          </a:blip>
          <a:srcRect b="6" l="1714" r="1722" t="0"/>
          <a:stretch/>
        </p:blipFill>
        <p:spPr>
          <a:xfrm rot="-5400000">
            <a:off x="10332578" y="2074072"/>
            <a:ext cx="1309023" cy="24098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o people in a canoe&#10;&#10;Description automatically generated with low confidence" id="156" name="Google Shape;156;p5"/>
          <p:cNvPicPr preferRelativeResize="0"/>
          <p:nvPr/>
        </p:nvPicPr>
        <p:blipFill rotWithShape="1">
          <a:blip r:embed="rId6">
            <a:alphaModFix/>
          </a:blip>
          <a:srcRect b="7582" l="0" r="2" t="5035"/>
          <a:stretch/>
        </p:blipFill>
        <p:spPr>
          <a:xfrm>
            <a:off x="6417734" y="4019723"/>
            <a:ext cx="5774266" cy="2838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 txBox="1"/>
          <p:nvPr>
            <p:ph type="title"/>
          </p:nvPr>
        </p:nvSpPr>
        <p:spPr>
          <a:xfrm>
            <a:off x="645064" y="525982"/>
            <a:ext cx="4282983" cy="12003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AU" sz="3600">
                <a:solidFill>
                  <a:schemeClr val="lt1"/>
                </a:solidFill>
              </a:rPr>
              <a:t>Define - Inclusion</a:t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6"/>
          <p:cNvSpPr txBox="1"/>
          <p:nvPr>
            <p:ph idx="1" type="body"/>
          </p:nvPr>
        </p:nvSpPr>
        <p:spPr>
          <a:xfrm>
            <a:off x="645066" y="2031101"/>
            <a:ext cx="4282984" cy="3511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476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</a:pPr>
            <a:r>
              <a:rPr lang="en-AU" sz="2100">
                <a:solidFill>
                  <a:schemeClr val="lt1"/>
                </a:solidFill>
              </a:rPr>
              <a:t>Inclusion is poorly understood in many government and corporate sectors</a:t>
            </a:r>
            <a:endParaRPr sz="3100">
              <a:solidFill>
                <a:schemeClr val="lt1"/>
              </a:solidFill>
            </a:endParaRPr>
          </a:p>
          <a:p>
            <a:pPr indent="-247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</a:pPr>
            <a:r>
              <a:rPr lang="en-AU" sz="2100">
                <a:solidFill>
                  <a:schemeClr val="lt1"/>
                </a:solidFill>
              </a:rPr>
              <a:t>Basically inclusion means </a:t>
            </a:r>
            <a:r>
              <a:rPr b="0" i="0" lang="en-AU" sz="2100">
                <a:solidFill>
                  <a:schemeClr val="lt1"/>
                </a:solidFill>
              </a:rPr>
              <a:t>“the action or state of including or of being included within a group or structure”</a:t>
            </a:r>
            <a:endParaRPr sz="2700">
              <a:solidFill>
                <a:schemeClr val="lt1"/>
              </a:solidFill>
            </a:endParaRPr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0" i="0" sz="2100">
              <a:solidFill>
                <a:schemeClr val="lt1"/>
              </a:solidFill>
            </a:endParaRPr>
          </a:p>
        </p:txBody>
      </p:sp>
      <p:sp>
        <p:nvSpPr>
          <p:cNvPr id="165" name="Google Shape;165;p6"/>
          <p:cNvSpPr/>
          <p:nvPr/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"/>
          <p:cNvSpPr/>
          <p:nvPr/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iagram&#10;&#10;Description automatically generated" id="168" name="Google Shape;16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9676" y="650494"/>
            <a:ext cx="5324142" cy="5324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/>
          <p:nvPr>
            <p:ph type="title"/>
          </p:nvPr>
        </p:nvSpPr>
        <p:spPr>
          <a:xfrm>
            <a:off x="648929" y="629266"/>
            <a:ext cx="3505495" cy="1622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AU" sz="3400">
                <a:solidFill>
                  <a:schemeClr val="lt1"/>
                </a:solidFill>
              </a:rPr>
              <a:t>Strategies to make the program inclusive</a:t>
            </a:r>
            <a:endParaRPr/>
          </a:p>
        </p:txBody>
      </p:sp>
      <p:sp>
        <p:nvSpPr>
          <p:cNvPr id="174" name="Google Shape;174;p7"/>
          <p:cNvSpPr txBox="1"/>
          <p:nvPr>
            <p:ph idx="1" type="body"/>
          </p:nvPr>
        </p:nvSpPr>
        <p:spPr>
          <a:xfrm>
            <a:off x="648931" y="2438400"/>
            <a:ext cx="3505494" cy="3785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lt1"/>
                </a:solidFill>
              </a:rPr>
              <a:t>Here is a checklist of approaches to make the program inclusion (be cautious this should not be treated as tokenistic!):</a:t>
            </a:r>
            <a:endParaRPr>
              <a:solidFill>
                <a:schemeClr val="lt1"/>
              </a:solidFill>
            </a:endParaRPr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AU" sz="1400">
                <a:solidFill>
                  <a:schemeClr val="lt1"/>
                </a:solidFill>
              </a:rPr>
              <a:t>Ask for individual needs and support</a:t>
            </a:r>
            <a:endParaRPr>
              <a:solidFill>
                <a:schemeClr val="lt1"/>
              </a:solidFill>
            </a:endParaRPr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AU" sz="1400">
                <a:solidFill>
                  <a:schemeClr val="lt1"/>
                </a:solidFill>
              </a:rPr>
              <a:t>Ask what their preferences in communications (e.g. emails instead of phone calls because of hearing loss)</a:t>
            </a:r>
            <a:endParaRPr>
              <a:solidFill>
                <a:schemeClr val="lt1"/>
              </a:solidFill>
            </a:endParaRPr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AU" sz="1400">
                <a:solidFill>
                  <a:schemeClr val="lt1"/>
                </a:solidFill>
              </a:rPr>
              <a:t>Check if they are comfortable with the environment</a:t>
            </a:r>
            <a:endParaRPr>
              <a:solidFill>
                <a:schemeClr val="lt1"/>
              </a:solidFill>
            </a:endParaRPr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AU" sz="1400">
                <a:solidFill>
                  <a:schemeClr val="lt1"/>
                </a:solidFill>
              </a:rPr>
              <a:t>Obtain and maintain physical infrastructure </a:t>
            </a:r>
            <a:endParaRPr>
              <a:solidFill>
                <a:schemeClr val="lt1"/>
              </a:solidFill>
            </a:endParaRPr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AutoNum type="arabicPeriod"/>
            </a:pPr>
            <a:r>
              <a:rPr lang="en-AU" sz="1400">
                <a:solidFill>
                  <a:schemeClr val="lt1"/>
                </a:solidFill>
              </a:rPr>
              <a:t>Control and monitor the social environment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5123688" y="557784"/>
            <a:ext cx="6584098" cy="5739187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al user interface, text, application, email&#10;&#10;Description automatically generated" id="177" name="Google Shape;17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5862" y="1523764"/>
            <a:ext cx="6019331" cy="380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8"/>
          <p:cNvPicPr preferRelativeResize="0"/>
          <p:nvPr/>
        </p:nvPicPr>
        <p:blipFill rotWithShape="1">
          <a:blip r:embed="rId3">
            <a:alphaModFix amt="35000"/>
          </a:blip>
          <a:srcRect b="987" l="0" r="0" t="147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/>
          <p:nvPr/>
        </p:nvSpPr>
        <p:spPr>
          <a:xfrm>
            <a:off x="321564" y="320040"/>
            <a:ext cx="11548872" cy="6217920"/>
          </a:xfrm>
          <a:prstGeom prst="rect">
            <a:avLst/>
          </a:prstGeom>
          <a:solidFill>
            <a:schemeClr val="lt2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 txBox="1"/>
          <p:nvPr>
            <p:ph type="title"/>
          </p:nvPr>
        </p:nvSpPr>
        <p:spPr>
          <a:xfrm>
            <a:off x="838201" y="1065862"/>
            <a:ext cx="3313164" cy="47262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AU" sz="4000">
                <a:solidFill>
                  <a:schemeClr val="lt1"/>
                </a:solidFill>
              </a:rPr>
              <a:t>Solutions</a:t>
            </a:r>
            <a:endParaRPr/>
          </a:p>
        </p:txBody>
      </p:sp>
      <p:cxnSp>
        <p:nvCxnSpPr>
          <p:cNvPr id="185" name="Google Shape;185;p8"/>
          <p:cNvCxnSpPr/>
          <p:nvPr/>
        </p:nvCxnSpPr>
        <p:spPr>
          <a:xfrm>
            <a:off x="4653372" y="2286000"/>
            <a:ext cx="0" cy="2286000"/>
          </a:xfrm>
          <a:prstGeom prst="straightConnector1">
            <a:avLst/>
          </a:prstGeom>
          <a:noFill/>
          <a:ln cap="flat" cmpd="sng" w="1905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86" name="Google Shape;186;p8"/>
          <p:cNvGrpSpPr/>
          <p:nvPr/>
        </p:nvGrpSpPr>
        <p:grpSpPr>
          <a:xfrm>
            <a:off x="5155379" y="1065862"/>
            <a:ext cx="6192319" cy="4726274"/>
            <a:chOff x="0" y="0"/>
            <a:chExt cx="6192319" cy="4726274"/>
          </a:xfrm>
        </p:grpSpPr>
        <p:cxnSp>
          <p:nvCxnSpPr>
            <p:cNvPr id="187" name="Google Shape;187;p8"/>
            <p:cNvCxnSpPr/>
            <p:nvPr/>
          </p:nvCxnSpPr>
          <p:spPr>
            <a:xfrm>
              <a:off x="0" y="0"/>
              <a:ext cx="6192319" cy="0"/>
            </a:xfrm>
            <a:prstGeom prst="straightConnector1">
              <a:avLst/>
            </a:prstGeom>
            <a:gradFill>
              <a:gsLst>
                <a:gs pos="0">
                  <a:srgbClr val="7F6748"/>
                </a:gs>
                <a:gs pos="50000">
                  <a:srgbClr val="72510A"/>
                </a:gs>
                <a:gs pos="100000">
                  <a:srgbClr val="684904"/>
                </a:gs>
              </a:gsLst>
              <a:lin ang="5400000" scaled="0"/>
            </a:gradFill>
            <a:ln cap="flat" cmpd="sng" w="9525">
              <a:solidFill>
                <a:srgbClr val="6E501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</p:cxnSp>
        <p:sp>
          <p:nvSpPr>
            <p:cNvPr id="188" name="Google Shape;188;p8"/>
            <p:cNvSpPr/>
            <p:nvPr/>
          </p:nvSpPr>
          <p:spPr>
            <a:xfrm>
              <a:off x="0" y="0"/>
              <a:ext cx="6192319" cy="11815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8"/>
            <p:cNvSpPr txBox="1"/>
            <p:nvPr/>
          </p:nvSpPr>
          <p:spPr>
            <a:xfrm>
              <a:off x="0" y="0"/>
              <a:ext cx="6192319" cy="11815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8100" lIns="118100" spcFirstLastPara="1" rIns="118100" wrap="square" tIns="11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Arial"/>
                <a:buNone/>
              </a:pPr>
              <a:r>
                <a:rPr lang="en-AU" sz="3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Look out for value alignment</a:t>
              </a:r>
              <a:endParaRPr sz="3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0" name="Google Shape;190;p8"/>
            <p:cNvCxnSpPr/>
            <p:nvPr/>
          </p:nvCxnSpPr>
          <p:spPr>
            <a:xfrm>
              <a:off x="0" y="1181568"/>
              <a:ext cx="6192319" cy="0"/>
            </a:xfrm>
            <a:prstGeom prst="straightConnector1">
              <a:avLst/>
            </a:prstGeom>
            <a:gradFill>
              <a:gsLst>
                <a:gs pos="0">
                  <a:srgbClr val="7F6748"/>
                </a:gs>
                <a:gs pos="50000">
                  <a:srgbClr val="72510A"/>
                </a:gs>
                <a:gs pos="100000">
                  <a:srgbClr val="684904"/>
                </a:gs>
              </a:gsLst>
              <a:lin ang="5400000" scaled="0"/>
            </a:gradFill>
            <a:ln cap="flat" cmpd="sng" w="9525">
              <a:solidFill>
                <a:srgbClr val="6E501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</p:cxnSp>
        <p:sp>
          <p:nvSpPr>
            <p:cNvPr id="191" name="Google Shape;191;p8"/>
            <p:cNvSpPr/>
            <p:nvPr/>
          </p:nvSpPr>
          <p:spPr>
            <a:xfrm>
              <a:off x="0" y="1181568"/>
              <a:ext cx="6192319" cy="11815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8"/>
            <p:cNvSpPr txBox="1"/>
            <p:nvPr/>
          </p:nvSpPr>
          <p:spPr>
            <a:xfrm>
              <a:off x="0" y="1181568"/>
              <a:ext cx="6192319" cy="11815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8100" lIns="118100" spcFirstLastPara="1" rIns="118100" wrap="square" tIns="11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Arial"/>
                <a:buNone/>
              </a:pPr>
              <a:r>
                <a:rPr lang="en-AU" sz="3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Integrate language and social model in your business model</a:t>
              </a:r>
              <a:endParaRPr sz="3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3" name="Google Shape;193;p8"/>
            <p:cNvCxnSpPr/>
            <p:nvPr/>
          </p:nvCxnSpPr>
          <p:spPr>
            <a:xfrm>
              <a:off x="0" y="2363137"/>
              <a:ext cx="6192319" cy="0"/>
            </a:xfrm>
            <a:prstGeom prst="straightConnector1">
              <a:avLst/>
            </a:prstGeom>
            <a:gradFill>
              <a:gsLst>
                <a:gs pos="0">
                  <a:srgbClr val="7F6748"/>
                </a:gs>
                <a:gs pos="50000">
                  <a:srgbClr val="72510A"/>
                </a:gs>
                <a:gs pos="100000">
                  <a:srgbClr val="684904"/>
                </a:gs>
              </a:gsLst>
              <a:lin ang="5400000" scaled="0"/>
            </a:gradFill>
            <a:ln cap="flat" cmpd="sng" w="9525">
              <a:solidFill>
                <a:srgbClr val="6E501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</p:cxnSp>
        <p:sp>
          <p:nvSpPr>
            <p:cNvPr id="194" name="Google Shape;194;p8"/>
            <p:cNvSpPr/>
            <p:nvPr/>
          </p:nvSpPr>
          <p:spPr>
            <a:xfrm>
              <a:off x="0" y="2363137"/>
              <a:ext cx="6192319" cy="11815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8"/>
            <p:cNvSpPr txBox="1"/>
            <p:nvPr/>
          </p:nvSpPr>
          <p:spPr>
            <a:xfrm>
              <a:off x="0" y="2363137"/>
              <a:ext cx="6192319" cy="11815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8100" lIns="118100" spcFirstLastPara="1" rIns="118100" wrap="square" tIns="11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Arial"/>
                <a:buNone/>
              </a:pPr>
              <a:r>
                <a:rPr lang="en-AU" sz="3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Don’t focus too much on accessibility challenges</a:t>
              </a:r>
              <a:endParaRPr sz="3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6" name="Google Shape;196;p8"/>
            <p:cNvCxnSpPr/>
            <p:nvPr/>
          </p:nvCxnSpPr>
          <p:spPr>
            <a:xfrm>
              <a:off x="0" y="3544706"/>
              <a:ext cx="6192319" cy="0"/>
            </a:xfrm>
            <a:prstGeom prst="straightConnector1">
              <a:avLst/>
            </a:prstGeom>
            <a:gradFill>
              <a:gsLst>
                <a:gs pos="0">
                  <a:srgbClr val="7F6748"/>
                </a:gs>
                <a:gs pos="50000">
                  <a:srgbClr val="72510A"/>
                </a:gs>
                <a:gs pos="100000">
                  <a:srgbClr val="684904"/>
                </a:gs>
              </a:gsLst>
              <a:lin ang="5400000" scaled="0"/>
            </a:gradFill>
            <a:ln cap="flat" cmpd="sng" w="9525">
              <a:solidFill>
                <a:srgbClr val="6E501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</p:cxnSp>
        <p:sp>
          <p:nvSpPr>
            <p:cNvPr id="197" name="Google Shape;197;p8"/>
            <p:cNvSpPr/>
            <p:nvPr/>
          </p:nvSpPr>
          <p:spPr>
            <a:xfrm>
              <a:off x="0" y="3544706"/>
              <a:ext cx="6192319" cy="11815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8"/>
            <p:cNvSpPr txBox="1"/>
            <p:nvPr/>
          </p:nvSpPr>
          <p:spPr>
            <a:xfrm>
              <a:off x="0" y="3544706"/>
              <a:ext cx="6192319" cy="11815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8100" lIns="118100" spcFirstLastPara="1" rIns="118100" wrap="square" tIns="11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Arial"/>
                <a:buNone/>
              </a:pPr>
              <a:r>
                <a:rPr lang="en-AU" sz="3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Co-design programs, projects and events with ‘other’ individuals</a:t>
              </a:r>
              <a:endParaRPr sz="3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/>
          <p:nvPr/>
        </p:nvSpPr>
        <p:spPr>
          <a:xfrm>
            <a:off x="-1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water, person, sky, outdoor&#10;&#10;Description automatically generated" id="204" name="Google Shape;204;p9"/>
          <p:cNvPicPr preferRelativeResize="0"/>
          <p:nvPr/>
        </p:nvPicPr>
        <p:blipFill rotWithShape="1">
          <a:blip r:embed="rId3">
            <a:alphaModFix/>
          </a:blip>
          <a:srcRect b="0" l="11055" r="0" t="0"/>
          <a:stretch/>
        </p:blipFill>
        <p:spPr>
          <a:xfrm>
            <a:off x="-4" y="-3"/>
            <a:ext cx="81330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9"/>
          <p:cNvSpPr/>
          <p:nvPr/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722378" y="891540"/>
            <a:ext cx="6511822" cy="507111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9"/>
          <p:cNvSpPr txBox="1"/>
          <p:nvPr/>
        </p:nvSpPr>
        <p:spPr>
          <a:xfrm>
            <a:off x="1348302" y="1054121"/>
            <a:ext cx="4797987" cy="1193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Recruiting strategy</a:t>
            </a:r>
            <a:endParaRPr/>
          </a:p>
        </p:txBody>
      </p:sp>
      <p:pic>
        <p:nvPicPr>
          <p:cNvPr descr="A group of people at an event&#10;&#10;Description automatically generated with medium confidence" id="208" name="Google Shape;208;p9"/>
          <p:cNvPicPr preferRelativeResize="0"/>
          <p:nvPr/>
        </p:nvPicPr>
        <p:blipFill rotWithShape="1">
          <a:blip r:embed="rId4">
            <a:alphaModFix/>
          </a:blip>
          <a:srcRect b="0" l="0" r="124" t="0"/>
          <a:stretch/>
        </p:blipFill>
        <p:spPr>
          <a:xfrm>
            <a:off x="8133052" y="10"/>
            <a:ext cx="4058948" cy="22859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walking on a dirt path in the woods&#10;&#10;Description automatically generated with medium confidence" id="209" name="Google Shape;209;p9"/>
          <p:cNvPicPr preferRelativeResize="0"/>
          <p:nvPr/>
        </p:nvPicPr>
        <p:blipFill rotWithShape="1">
          <a:blip r:embed="rId5">
            <a:alphaModFix/>
          </a:blip>
          <a:srcRect b="0" l="123" r="0" t="0"/>
          <a:stretch/>
        </p:blipFill>
        <p:spPr>
          <a:xfrm>
            <a:off x="8133051" y="2287663"/>
            <a:ext cx="4058949" cy="228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9"/>
          <p:cNvCxnSpPr/>
          <p:nvPr/>
        </p:nvCxnSpPr>
        <p:spPr>
          <a:xfrm>
            <a:off x="8126694" y="2293166"/>
            <a:ext cx="4071292" cy="0"/>
          </a:xfrm>
          <a:prstGeom prst="straightConnector1">
            <a:avLst/>
          </a:prstGeom>
          <a:noFill/>
          <a:ln cap="flat" cmpd="sng" w="9525">
            <a:solidFill>
              <a:srgbClr val="00000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1" name="Google Shape;211;p9"/>
          <p:cNvSpPr txBox="1"/>
          <p:nvPr/>
        </p:nvSpPr>
        <p:spPr>
          <a:xfrm>
            <a:off x="1365850" y="2247976"/>
            <a:ext cx="5756400" cy="35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late 2021 we adopted open employment/volunteer program for PwD to be part of inclusive nature experiences.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Tips for this strategy</a:t>
            </a:r>
            <a:endParaRPr/>
          </a:p>
          <a:p>
            <a:pPr indent="-228600" lvl="1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on their time and space</a:t>
            </a:r>
            <a:endParaRPr/>
          </a:p>
          <a:p>
            <a:pPr indent="-228600" lvl="1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Reciprocate their personal boundaries</a:t>
            </a:r>
            <a:endParaRPr/>
          </a:p>
          <a:p>
            <a:pPr indent="-228600" lvl="1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 their time to build skills</a:t>
            </a:r>
            <a:endParaRPr/>
          </a:p>
          <a:p>
            <a:pPr indent="-228600" lvl="1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look for someone is fully experienced</a:t>
            </a:r>
            <a:endParaRPr/>
          </a:p>
          <a:p>
            <a:pPr indent="-228600" lvl="1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for the values and passions</a:t>
            </a:r>
            <a:endParaRPr/>
          </a:p>
        </p:txBody>
      </p:sp>
      <p:pic>
        <p:nvPicPr>
          <p:cNvPr id="212" name="Google Shape;212;p9"/>
          <p:cNvPicPr preferRelativeResize="0"/>
          <p:nvPr/>
        </p:nvPicPr>
        <p:blipFill rotWithShape="1">
          <a:blip r:embed="rId6">
            <a:alphaModFix/>
          </a:blip>
          <a:srcRect b="124" l="0" r="0" t="0"/>
          <a:stretch/>
        </p:blipFill>
        <p:spPr>
          <a:xfrm rot="-5400000">
            <a:off x="9019526" y="3685525"/>
            <a:ext cx="2286000" cy="40589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9"/>
          <p:cNvCxnSpPr/>
          <p:nvPr/>
        </p:nvCxnSpPr>
        <p:spPr>
          <a:xfrm>
            <a:off x="8126694" y="4579166"/>
            <a:ext cx="4065304" cy="0"/>
          </a:xfrm>
          <a:prstGeom prst="straightConnector1">
            <a:avLst/>
          </a:prstGeom>
          <a:noFill/>
          <a:ln cap="flat" cmpd="sng" w="9525">
            <a:solidFill>
              <a:srgbClr val="00000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9"/>
          <p:cNvCxnSpPr/>
          <p:nvPr/>
        </p:nvCxnSpPr>
        <p:spPr>
          <a:xfrm>
            <a:off x="8129873" y="-384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00000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Nature Freed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28B"/>
      </a:accent1>
      <a:accent2>
        <a:srgbClr val="6E5013"/>
      </a:accent2>
      <a:accent3>
        <a:srgbClr val="458C47"/>
      </a:accent3>
      <a:accent4>
        <a:srgbClr val="A2753C"/>
      </a:accent4>
      <a:accent5>
        <a:srgbClr val="FFFFFF"/>
      </a:accent5>
      <a:accent6>
        <a:srgbClr val="FFFFFF"/>
      </a:accent6>
      <a:hlink>
        <a:srgbClr val="0563C1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Nature Freed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28B"/>
      </a:accent1>
      <a:accent2>
        <a:srgbClr val="6E5013"/>
      </a:accent2>
      <a:accent3>
        <a:srgbClr val="458C47"/>
      </a:accent3>
      <a:accent4>
        <a:srgbClr val="A2753C"/>
      </a:accent4>
      <a:accent5>
        <a:srgbClr val="FFFFFF"/>
      </a:accent5>
      <a:accent6>
        <a:srgbClr val="FFFFFF"/>
      </a:accent6>
      <a:hlink>
        <a:srgbClr val="0563C1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2021-05-13T23:52:04Z</dcterms:created>
  <dc:creator>Mathew Townsend</dc:creator>
</cp:coreProperties>
</file>